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8" r:id="rId4"/>
    <p:sldId id="266" r:id="rId5"/>
    <p:sldId id="268" r:id="rId6"/>
    <p:sldId id="259" r:id="rId7"/>
    <p:sldId id="262" r:id="rId8"/>
    <p:sldId id="264" r:id="rId9"/>
    <p:sldId id="261" r:id="rId10"/>
    <p:sldId id="263" r:id="rId11"/>
    <p:sldId id="265" r:id="rId12"/>
    <p:sldId id="257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720"/>
  </p:normalViewPr>
  <p:slideViewPr>
    <p:cSldViewPr snapToGrid="0">
      <p:cViewPr varScale="1">
        <p:scale>
          <a:sx n="64" d="100"/>
          <a:sy n="64" d="100"/>
        </p:scale>
        <p:origin x="111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644A-68E8-DB33-59C2-CC44F73E1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7FE93-1814-1498-5813-B537F12CA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9EA7-AE53-D9CF-F76F-C3C361C4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E8AB4-4DB5-8B1D-9EC4-B321EAC0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15021-2F85-D9DC-6C16-00C8A166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580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3757-FCBC-C2BD-0499-4C58A349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7A9D2-36D3-4D50-79A7-E9E78A6B2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063F8-AA6A-6BCA-5199-0AC1C07A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2DB22-1A57-1F26-309C-F50E892D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793F-8BFC-9433-47A8-4E10BF17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6476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4200B-04DA-9088-2691-BDB9DAE69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43B2D-933A-CBC5-71E2-8A3D23B4B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9634A-744F-4FB9-55D3-1AC89E73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1CAA-DA6A-AE0E-D5D5-9EDC09F8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359D-C627-94A1-59B5-B0F041DD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524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E81A2-1F5F-3BD3-1309-D451EF4E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442A-F1FF-F382-E0FE-D589A5A9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32AA9-E9FE-2ABE-EAA6-B08FB30E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EF15-C650-39AD-34E8-D8572191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23486-7183-D0C8-2B21-8ACD4B4C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5522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5A95B-C2AE-4C76-CBE8-2B1EA718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2B7CA-4331-873F-94A6-C73360A7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1A8DC-B311-0C26-1294-B8BA44D5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69787-00D7-BD06-2977-FFF7B259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CD4E-37D6-1F71-6359-4341A0E7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004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8540-6073-9CED-5FBF-3AE956596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0B03-AC2C-22F1-349C-E720F788E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FFA94-1BAD-D702-BCF5-266EA4BCB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E34A5-87DC-7040-86E4-94C9E410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99173-C64E-90F4-45ED-8A77EE032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C1FA9-55D0-72B8-08C2-8ED520B9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9758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3B81-B520-1F81-6DCE-B942A202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A2AF3-DA9B-B155-93A3-32C4DD75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38365-D324-4A2C-BF54-1CF714DEE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E9C32-DEEE-793E-D81C-80FA1BF78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B130B-C23F-AC49-1841-33FBB4BA1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ACB1E-F1A0-626F-3918-0108CBF2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F0724-52B0-6C8B-8F01-B0993A57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D5C2C-2077-EAC2-A041-4C52968E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9714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FBE7-34BE-AA22-03ED-7605178D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58AB0-EC72-37F1-7656-BECBE4F8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D7814-4FEA-50D3-D0F2-587ABDBA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753B3-5A30-0C3D-00D5-57DAE985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58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01BEF-D183-5447-33E0-2547409B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6FADD-13FB-ACB9-8FD3-C2C32B29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5DA43-D6E7-4F4E-EC64-4C88C3B3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746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E799-34A1-ACFB-A903-2D364E96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084C-D830-47D0-1B2C-384C258C1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35AC8-1956-8454-7625-1E8D73AAD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B134E-49F9-6856-18ED-0A541B92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D9C7E-2FE9-8ACC-C5C3-E759FD51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F0A86-703B-2AE3-0E2B-BFBA3BEB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961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6A57-37FC-695B-1170-160F1B78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7E828-A399-2675-73E8-900BF182B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538FE-18AD-BF47-F2BC-944E015E3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6AD3B-6F5B-868B-C10A-2FA355D0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A4D0C-E540-910C-D3C9-C356F25F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1460C-99C6-F0E3-4CF0-41DA2053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533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0EFF2-0DB1-7A0A-FDF4-C161CB37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7285D-2C91-41BA-D066-7EC1B4A3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3DA05-1652-71D2-74DD-4BE215F74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A1E60F-44AE-B94F-B57D-FCF39B7FD186}" type="datetimeFigureOut">
              <a:rPr lang="en-FI" smtClean="0"/>
              <a:t>02/22/2024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DFE66-4295-B146-8D45-79E13AF35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E542A-D8FC-FDE7-51F7-5C41D67CF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DCFDEB-6E48-D64F-A629-2764659728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613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8B6A-CC01-C4EC-C05F-EBBB8D1DF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Kommunikaatio </a:t>
            </a:r>
            <a:br>
              <a:rPr lang="en-FI" dirty="0"/>
            </a:br>
            <a:r>
              <a:rPr lang="en-FI" dirty="0"/>
              <a:t>tulevaisuuden perustana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08615-E3A9-17E9-4278-A34A25A45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6192" y="3675190"/>
            <a:ext cx="9144000" cy="1655762"/>
          </a:xfrm>
        </p:spPr>
        <p:txBody>
          <a:bodyPr>
            <a:normAutofit/>
          </a:bodyPr>
          <a:lstStyle/>
          <a:p>
            <a:endParaRPr lang="en-FI" sz="2800" dirty="0"/>
          </a:p>
          <a:p>
            <a:r>
              <a:rPr lang="en-FI" sz="2800" dirty="0"/>
              <a:t>Pekka Sauri</a:t>
            </a:r>
          </a:p>
          <a:p>
            <a:r>
              <a:rPr lang="en-FI" sz="2800" dirty="0"/>
              <a:t>Vihapuheesta dialogiin 6.2.2024</a:t>
            </a:r>
          </a:p>
          <a:p>
            <a:endParaRPr lang="en-FI" sz="2800" dirty="0"/>
          </a:p>
        </p:txBody>
      </p:sp>
    </p:spTree>
    <p:extLst>
      <p:ext uri="{BB962C8B-B14F-4D97-AF65-F5344CB8AC3E}">
        <p14:creationId xmlns:p14="http://schemas.microsoft.com/office/powerpoint/2010/main" val="1247827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87375-BA19-FCF3-A287-C8D74BDA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FI">
                <a:solidFill>
                  <a:srgbClr val="FFFFFF"/>
                </a:solidFill>
              </a:rPr>
              <a:t>Onko robotilla tietoisuus?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188A-7C8F-98E3-7D67-ED06AE80E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GB" b="0" i="0" u="none" strike="noStrike">
              <a:effectLst/>
              <a:latin typeface="Aptos" panose="020B0004020202020204" pitchFamily="34" charset="0"/>
            </a:endParaRPr>
          </a:p>
          <a:p>
            <a:r>
              <a:rPr lang="en-GB" b="0" i="0" u="none" strike="noStrike">
                <a:effectLst/>
                <a:latin typeface="Aptos" panose="020B0004020202020204" pitchFamily="34" charset="0"/>
              </a:rPr>
              <a:t>Jos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kykenemme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keskustelemaan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uskottavasti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toisen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kanssa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,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mitä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väliä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on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sillä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,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onko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se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toinen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ihminen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vai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robotti</a:t>
            </a:r>
            <a:endParaRPr lang="en-GB" b="0" i="0" u="none" strike="noStrike">
              <a:effectLst/>
              <a:latin typeface="Aptos" panose="020B0004020202020204" pitchFamily="34" charset="0"/>
            </a:endParaRPr>
          </a:p>
          <a:p>
            <a:r>
              <a:rPr lang="en-GB" b="0" i="0" u="none" strike="noStrike" err="1">
                <a:effectLst/>
                <a:latin typeface="Aptos" panose="020B0004020202020204" pitchFamily="34" charset="0"/>
              </a:rPr>
              <a:t>Tietoisuus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ei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ole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paikka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,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vaan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sisältö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,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joka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rakentuu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ja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välittyy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kommunikaatiossa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kielen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avulla</a:t>
            </a:r>
            <a:endParaRPr lang="en-GB" b="0" i="0" u="none" strike="noStrike">
              <a:effectLst/>
              <a:latin typeface="Aptos" panose="020B0004020202020204" pitchFamily="34" charset="0"/>
            </a:endParaRPr>
          </a:p>
          <a:p>
            <a:r>
              <a:rPr lang="en-GB" err="1">
                <a:latin typeface="Aptos" panose="020B0004020202020204" pitchFamily="34" charset="0"/>
              </a:rPr>
              <a:t>Tietoisuutta</a:t>
            </a:r>
            <a:r>
              <a:rPr lang="en-GB">
                <a:latin typeface="Aptos" panose="020B0004020202020204" pitchFamily="34" charset="0"/>
              </a:rPr>
              <a:t> </a:t>
            </a:r>
            <a:r>
              <a:rPr lang="en-GB" err="1">
                <a:latin typeface="Aptos" panose="020B0004020202020204" pitchFamily="34" charset="0"/>
              </a:rPr>
              <a:t>ei</a:t>
            </a:r>
            <a:r>
              <a:rPr lang="en-GB">
                <a:latin typeface="Aptos" panose="020B0004020202020204" pitchFamily="34" charset="0"/>
              </a:rPr>
              <a:t> ole </a:t>
            </a:r>
            <a:r>
              <a:rPr lang="en-GB" err="1">
                <a:latin typeface="Aptos" panose="020B0004020202020204" pitchFamily="34" charset="0"/>
              </a:rPr>
              <a:t>ilman</a:t>
            </a:r>
            <a:r>
              <a:rPr lang="en-GB">
                <a:latin typeface="Aptos" panose="020B0004020202020204" pitchFamily="34" charset="0"/>
              </a:rPr>
              <a:t> </a:t>
            </a:r>
            <a:r>
              <a:rPr lang="en-GB" err="1">
                <a:latin typeface="Aptos" panose="020B0004020202020204" pitchFamily="34" charset="0"/>
              </a:rPr>
              <a:t>tietoisuuden</a:t>
            </a:r>
            <a:r>
              <a:rPr lang="en-GB">
                <a:latin typeface="Aptos" panose="020B0004020202020204" pitchFamily="34" charset="0"/>
              </a:rPr>
              <a:t> </a:t>
            </a:r>
            <a:r>
              <a:rPr lang="en-GB" err="1">
                <a:latin typeface="Aptos" panose="020B0004020202020204" pitchFamily="34" charset="0"/>
              </a:rPr>
              <a:t>sisältöä</a:t>
            </a:r>
            <a:endParaRPr lang="en-GB" b="0" i="0" u="none" strike="noStrike">
              <a:effectLst/>
              <a:latin typeface="Aptos" panose="020B0004020202020204" pitchFamily="34" charset="0"/>
            </a:endParaRPr>
          </a:p>
          <a:p>
            <a:r>
              <a:rPr lang="en-GB" b="0" i="0" u="none" strike="noStrike" err="1">
                <a:effectLst/>
                <a:latin typeface="Aptos" panose="020B0004020202020204" pitchFamily="34" charset="0"/>
              </a:rPr>
              <a:t>Tilivelvollisuus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erottaa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ihmisen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ja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ei-ihmisen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 (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eläimen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, </a:t>
            </a:r>
            <a:r>
              <a:rPr lang="en-GB" b="0" i="0" u="none" strike="noStrike" err="1">
                <a:effectLst/>
                <a:latin typeface="Aptos" panose="020B0004020202020204" pitchFamily="34" charset="0"/>
              </a:rPr>
              <a:t>robotin</a:t>
            </a:r>
            <a:r>
              <a:rPr lang="en-GB" b="0" i="0" u="none" strike="noStrike">
                <a:effectLst/>
                <a:latin typeface="Aptos" panose="020B0004020202020204" pitchFamily="34" charset="0"/>
              </a:rPr>
              <a:t>)</a:t>
            </a:r>
            <a:br>
              <a:rPr lang="en-GB" dirty="0"/>
            </a:b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3708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11779-98CB-CE6E-D6EC-54CF7E76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FI" sz="4000"/>
              <a:t>Miten erotamme väärän aidosta?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B692F-973A-0F5F-C70E-C2C1FCF2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FI" sz="2000"/>
              <a:t>Tietokoneen ruudulla emme mitenkään</a:t>
            </a:r>
          </a:p>
          <a:p>
            <a:r>
              <a:rPr lang="en-GB" sz="2000" b="0" i="0" u="none" strike="noStrike">
                <a:effectLst/>
                <a:latin typeface="Aptos" panose="020B0004020202020204" pitchFamily="34" charset="0"/>
              </a:rPr>
              <a:t>Kielimallit ovat vasta alkutekijöissään. Voidaan naureskella, että ChatGPT antaa vääriä vastauksia, mutta pian se antaa oikeita</a:t>
            </a:r>
          </a:p>
          <a:p>
            <a:r>
              <a:rPr lang="en-GB" sz="2000">
                <a:latin typeface="Aptos" panose="020B0004020202020204" pitchFamily="34" charset="0"/>
              </a:rPr>
              <a:t>Ainoa luotettava tapa erottaa väärä aidosta ja aito väärästä on kysyä luotettavalta toiselta</a:t>
            </a:r>
          </a:p>
          <a:p>
            <a:r>
              <a:rPr lang="en-GB" sz="2000">
                <a:latin typeface="Aptos" panose="020B0004020202020204" pitchFamily="34" charset="0"/>
              </a:rPr>
              <a:t>Keskeinen ero robotin ja ihmisen välillä on kehollisuus. Jos epäilet, kysy mieluummin keholliselta toiselta kuin robotilta</a:t>
            </a:r>
            <a:br>
              <a:rPr lang="en-GB" sz="2000"/>
            </a:br>
            <a:endParaRPr lang="en-FI" sz="2000"/>
          </a:p>
        </p:txBody>
      </p:sp>
      <p:pic>
        <p:nvPicPr>
          <p:cNvPr id="5" name="Picture 4" descr="Vintage robotti">
            <a:extLst>
              <a:ext uri="{FF2B5EF4-FFF2-40B4-BE49-F238E27FC236}">
                <a16:creationId xmlns:a16="http://schemas.microsoft.com/office/drawing/2014/main" id="{DA2C7474-377A-52ED-2EF2-7F4DDFD1D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7" r="41628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104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4B21B-6FA8-BC3F-CAC1-DBCEBF66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en-FI" sz="3400">
                <a:solidFill>
                  <a:srgbClr val="FFFFFF"/>
                </a:solidFill>
              </a:rPr>
            </a:br>
            <a:r>
              <a:rPr lang="en-FI" sz="3400">
                <a:solidFill>
                  <a:srgbClr val="FFFFFF"/>
                </a:solidFill>
              </a:rPr>
              <a:t>Sivilisaation seuraava vaihe: </a:t>
            </a:r>
            <a:br>
              <a:rPr lang="en-FI" sz="3400">
                <a:solidFill>
                  <a:srgbClr val="FFFFFF"/>
                </a:solidFill>
              </a:rPr>
            </a:br>
            <a:r>
              <a:rPr lang="en-FI" sz="3400">
                <a:solidFill>
                  <a:srgbClr val="FFFFFF"/>
                </a:solidFill>
              </a:rPr>
              <a:t>kaksisuuntaisen kommunikaation aikakausi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F9A71-5B60-FB87-20F8-CD90E58E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FI" dirty="0"/>
          </a:p>
          <a:p>
            <a:r>
              <a:rPr lang="en-FI" dirty="0"/>
              <a:t>Kommunikaatio on vuosituhannen vaihteen jälkeen muuttunut apuvälineestä ydintoiminnaksi</a:t>
            </a:r>
          </a:p>
          <a:p>
            <a:r>
              <a:rPr lang="en-FI" dirty="0"/>
              <a:t>Ihmiskunnalla vielä paljon opettelemista uuden kommunikaatioteknologian hallitsemisessa</a:t>
            </a:r>
          </a:p>
          <a:p>
            <a:r>
              <a:rPr lang="en-FI" dirty="0"/>
              <a:t>Kommunikaation ulkopuolella ei ole mitään – tai jos on, kerro siitä</a:t>
            </a:r>
          </a:p>
          <a:p>
            <a:r>
              <a:rPr lang="en-FI" dirty="0"/>
              <a:t>Kaikki tieto on yhteisöllistä. Yksityistä tietoa ei ole</a:t>
            </a:r>
          </a:p>
        </p:txBody>
      </p:sp>
    </p:spTree>
    <p:extLst>
      <p:ext uri="{BB962C8B-B14F-4D97-AF65-F5344CB8AC3E}">
        <p14:creationId xmlns:p14="http://schemas.microsoft.com/office/powerpoint/2010/main" val="2375497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uvio: sairauspäivärahaa mielenterveyden häiriöiden vuoksi saaneiden lukumäärä diagnoosiryhmittäin vuosina 2010–2023. Kuvasta näkee, että pitkät sairauspoissaolot ahdistuneisuuden vuoksi lisääntyvät voimakkaasti.">
            <a:extLst>
              <a:ext uri="{FF2B5EF4-FFF2-40B4-BE49-F238E27FC236}">
                <a16:creationId xmlns:a16="http://schemas.microsoft.com/office/drawing/2014/main" id="{36E81200-3EB6-E034-98F9-7FDBEB8FB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0"/>
            <a:ext cx="9639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413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02DFE-F62E-215A-4A3C-C46340E2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3"/>
            <a:ext cx="9889797" cy="28744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Ahdistus</a:t>
            </a:r>
            <a:r>
              <a:rPr lang="en-US" sz="8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puolittuu</a:t>
            </a:r>
            <a:r>
              <a:rPr lang="en-US" sz="8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jakamalla</a:t>
            </a:r>
            <a:r>
              <a:rPr lang="en-US" sz="8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7F626-A2CB-DB9E-17B5-3A68AE3D6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558" y="4307684"/>
            <a:ext cx="9544153" cy="190684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2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982C5-D287-E4EA-4471-F2BEE1D9A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37" y="1298448"/>
            <a:ext cx="5895178" cy="4099642"/>
          </a:xfrm>
        </p:spPr>
        <p:txBody>
          <a:bodyPr anchor="b">
            <a:normAutofit/>
          </a:bodyPr>
          <a:lstStyle/>
          <a:p>
            <a:pPr algn="l"/>
            <a:r>
              <a:rPr lang="en-FI" sz="6600">
                <a:solidFill>
                  <a:srgbClr val="FFFFFF"/>
                </a:solidFill>
              </a:rPr>
              <a:t>Kiitos!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8FEFD-A409-FFCA-B90A-54FF5AC68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1122363"/>
            <a:ext cx="3505200" cy="4269549"/>
          </a:xfrm>
        </p:spPr>
        <p:txBody>
          <a:bodyPr anchor="b">
            <a:normAutofit/>
          </a:bodyPr>
          <a:lstStyle/>
          <a:p>
            <a:pPr algn="l"/>
            <a:r>
              <a:rPr lang="en-FI" dirty="0"/>
              <a:t>Pekka Sauri: </a:t>
            </a:r>
          </a:p>
          <a:p>
            <a:pPr algn="l"/>
            <a:r>
              <a:rPr lang="en-FI" dirty="0"/>
              <a:t>Mielenrauha levottomassa maailmassa </a:t>
            </a:r>
          </a:p>
          <a:p>
            <a:pPr algn="l"/>
            <a:r>
              <a:rPr lang="en-FI" dirty="0"/>
              <a:t>(Minerva 2023)</a:t>
            </a:r>
          </a:p>
          <a:p>
            <a:pPr algn="l"/>
            <a:r>
              <a:rPr lang="en-FI" dirty="0">
                <a:hlinkClick r:id="rId2"/>
              </a:rPr>
              <a:t>pekka@sauri.fi</a:t>
            </a:r>
            <a:endParaRPr lang="en-FI" dirty="0"/>
          </a:p>
          <a:p>
            <a:pPr algn="l"/>
            <a:r>
              <a:rPr lang="en-FI" dirty="0"/>
              <a:t>X: @pekkasauri</a:t>
            </a:r>
          </a:p>
        </p:txBody>
      </p:sp>
      <p:sp>
        <p:nvSpPr>
          <p:cNvPr id="2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769C-4677-C27A-9DD9-4B5525807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16924"/>
            <a:ext cx="10515600" cy="3705101"/>
          </a:xfrm>
        </p:spPr>
        <p:txBody>
          <a:bodyPr>
            <a:normAutofit fontScale="90000"/>
          </a:bodyPr>
          <a:lstStyle/>
          <a:p>
            <a:pPr algn="ctr"/>
            <a:r>
              <a:rPr lang="en-FI" sz="6000" dirty="0"/>
              <a:t>Kommunikaatio on informaation, näkemysten ja kokemusten välittämistä subjektien kesken erilaisin keinoin.</a:t>
            </a:r>
            <a:br>
              <a:rPr lang="en-FI" sz="6000" dirty="0"/>
            </a:b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F78DC-DF54-8C93-3BFF-1D864C8A1B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5529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5172E9-4DC3-AAEE-334B-FE3DE83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74" y="1153572"/>
            <a:ext cx="3465660" cy="4461163"/>
          </a:xfrm>
        </p:spPr>
        <p:txBody>
          <a:bodyPr>
            <a:normAutofit/>
          </a:bodyPr>
          <a:lstStyle/>
          <a:p>
            <a:r>
              <a:rPr lang="en-FI" sz="3600" dirty="0">
                <a:solidFill>
                  <a:srgbClr val="FFFFFF"/>
                </a:solidFill>
              </a:rPr>
              <a:t>Kommunikaation vallankumous </a:t>
            </a:r>
            <a:br>
              <a:rPr lang="en-FI" sz="3600" dirty="0">
                <a:solidFill>
                  <a:srgbClr val="FFFFFF"/>
                </a:solidFill>
              </a:rPr>
            </a:br>
            <a:r>
              <a:rPr lang="en-FI" sz="3600" dirty="0">
                <a:solidFill>
                  <a:srgbClr val="FFFFFF"/>
                </a:solidFill>
              </a:rPr>
              <a:t>v. 2000 -&gt; 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6E16-569B-B977-1C19-88275AD8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FI" sz="2400"/>
          </a:p>
          <a:p>
            <a:pPr marL="514350" indent="-514350">
              <a:buAutoNum type="arabicParenBoth"/>
            </a:pPr>
            <a:r>
              <a:rPr lang="en-FI" sz="2400"/>
              <a:t>Tiedon vapaa saatavuus: kansalaisilla älylaitteensa kautta pääsy kaikkeen maailmassa digitaalisena julkaistuun tietoon</a:t>
            </a:r>
          </a:p>
          <a:p>
            <a:pPr marL="0" indent="0">
              <a:buNone/>
            </a:pPr>
            <a:r>
              <a:rPr lang="en-FI" sz="2400"/>
              <a:t>- viranomainen tai hallinto ei enää pysty valvomaan, mitä tietoa kansalaisille annetaan ja mitä ei anneta</a:t>
            </a:r>
          </a:p>
          <a:p>
            <a:pPr marL="0" indent="0">
              <a:buNone/>
            </a:pPr>
            <a:endParaRPr lang="en-FI" sz="2400"/>
          </a:p>
          <a:p>
            <a:pPr marL="0" indent="0">
              <a:buNone/>
            </a:pPr>
            <a:r>
              <a:rPr lang="en-FI" sz="2400"/>
              <a:t>(2) Joukkoviestinnän vapautuminen: kansalaisilla älylaitteessaan vahva julkaisualusta</a:t>
            </a:r>
          </a:p>
          <a:p>
            <a:pPr marL="0" indent="0">
              <a:buNone/>
            </a:pPr>
            <a:r>
              <a:rPr lang="en-FI" sz="2400"/>
              <a:t>- jokainen on oman mediansa vastaava päätoimittaja</a:t>
            </a:r>
          </a:p>
        </p:txBody>
      </p:sp>
    </p:spTree>
    <p:extLst>
      <p:ext uri="{BB962C8B-B14F-4D97-AF65-F5344CB8AC3E}">
        <p14:creationId xmlns:p14="http://schemas.microsoft.com/office/powerpoint/2010/main" val="220924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D67C-ACAD-E7D3-8122-9B7018F3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FI" dirty="0"/>
              <a:t>Kommunikaatio on siirtynyt </a:t>
            </a:r>
            <a:br>
              <a:rPr lang="en-FI" dirty="0"/>
            </a:br>
            <a:r>
              <a:rPr lang="en-FI" dirty="0"/>
              <a:t>lyhyessä ajassa viranomaisvalvonnasta omavalvontaan.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AF58C-D122-A0A6-9AB0-6E9A088783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484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7102-2542-9BCC-8FC0-C37E6F93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FI">
                <a:solidFill>
                  <a:srgbClr val="FFFFFF"/>
                </a:solidFill>
              </a:rPr>
              <a:t>Ja samaan aikaan…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94F15-B9D0-2A65-F2AB-504A67F4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FI"/>
              <a:t>…tekoälyn nopea kehitys on tullut uutena elementtinä mukaan kommunikaation vallankumoukseen: voimmeko uskoa mihinkään?</a:t>
            </a:r>
          </a:p>
          <a:p>
            <a:pPr marL="0" indent="0">
              <a:buNone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88878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C57B8-854A-0392-1218-2FD4E3AA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en-FI" sz="3100">
                <a:solidFill>
                  <a:srgbClr val="FFFFFF"/>
                </a:solidFill>
              </a:rPr>
            </a:br>
            <a:br>
              <a:rPr lang="en-FI" sz="3100">
                <a:solidFill>
                  <a:srgbClr val="FFFFFF"/>
                </a:solidFill>
              </a:rPr>
            </a:br>
            <a:r>
              <a:rPr lang="en-FI" sz="3100">
                <a:solidFill>
                  <a:srgbClr val="FFFFFF"/>
                </a:solidFill>
              </a:rPr>
              <a:t>Ihmisten maailma rakentuu kommunikaatiossa</a:t>
            </a:r>
            <a:br>
              <a:rPr lang="en-FI" sz="3100">
                <a:solidFill>
                  <a:srgbClr val="FFFFFF"/>
                </a:solidFill>
              </a:rPr>
            </a:br>
            <a:endParaRPr lang="en-FI" sz="3100">
              <a:solidFill>
                <a:srgbClr val="FFFFFF"/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A26DD-3FBB-E434-2AA3-493B0D53F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FI"/>
          </a:p>
          <a:p>
            <a:r>
              <a:rPr lang="en-FI"/>
              <a:t>Kommunikaatio luo yhteyden tietoisuuksien välillä, yhdistää erilliset tietoisuudet ja sulauttaa erilliset minuudet meiksi.</a:t>
            </a:r>
          </a:p>
          <a:p>
            <a:r>
              <a:rPr lang="en-FI"/>
              <a:t>Kommunikaatio on yksilön ja yhteisön rajapinta, jossa käydään alituista neuvottelua yhteisen todellisuuden ominaisuuksista ja rajoista.</a:t>
            </a:r>
          </a:p>
          <a:p>
            <a:r>
              <a:rPr lang="en-FI"/>
              <a:t>Jokainen yksilö on vastuussa ja tilivelvollinen omista puheenvuoroistaan – valikoipa algoritmi sitten nähtävillemme kuinka provosoivaa sisältöä hyvänsä.</a:t>
            </a:r>
          </a:p>
        </p:txBody>
      </p:sp>
    </p:spTree>
    <p:extLst>
      <p:ext uri="{BB962C8B-B14F-4D97-AF65-F5344CB8AC3E}">
        <p14:creationId xmlns:p14="http://schemas.microsoft.com/office/powerpoint/2010/main" val="144647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88692-C044-1468-F39B-CFAE5CAE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en-FI" sz="3700">
                <a:solidFill>
                  <a:srgbClr val="FFFFFF"/>
                </a:solidFill>
              </a:rPr>
            </a:br>
            <a:r>
              <a:rPr lang="en-FI" sz="3700">
                <a:solidFill>
                  <a:srgbClr val="FFFFFF"/>
                </a:solidFill>
              </a:rPr>
              <a:t>Minuus yhteisen todellisuuden perusyksikkönä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895D5-C2E2-6581-3735-6F0CBF9E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FI" dirty="0"/>
              <a:t>Minuuden käsite perustuu tilivelvollisuuteen omista tekemisistä ja sanomisista yhteisölle</a:t>
            </a:r>
          </a:p>
          <a:p>
            <a:r>
              <a:rPr lang="en-FI" dirty="0"/>
              <a:t>Yhteisö muodostuu minuuksien tilivelvollisuudesta</a:t>
            </a:r>
          </a:p>
          <a:p>
            <a:r>
              <a:rPr lang="en-FI" dirty="0"/>
              <a:t>Ellei yksilöä pidetä tilivelvollisena tekemisistään ja sanomisistaan, katoaa myös minuus</a:t>
            </a:r>
          </a:p>
          <a:p>
            <a:r>
              <a:rPr lang="en-FI" dirty="0"/>
              <a:t>Minuuden kadotessa katoaa myös yhteisö</a:t>
            </a:r>
          </a:p>
          <a:p>
            <a:r>
              <a:rPr lang="en-FI" dirty="0"/>
              <a:t>Minuudesta en pääse millään eroon</a:t>
            </a:r>
          </a:p>
        </p:txBody>
      </p:sp>
    </p:spTree>
    <p:extLst>
      <p:ext uri="{BB962C8B-B14F-4D97-AF65-F5344CB8AC3E}">
        <p14:creationId xmlns:p14="http://schemas.microsoft.com/office/powerpoint/2010/main" val="35968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A6529A-57E1-963D-FE3F-5F6308373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Olennaista: </a:t>
            </a:r>
            <a:b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minän ja toisen suhde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3BCEF-B5A3-83F6-D047-038BC5478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Onko se toinen ihminen vai mahdollisesti tekoäly?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8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08E8D-02A4-ACF3-1AB3-0CAD1946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en-FI" sz="3400">
                <a:solidFill>
                  <a:srgbClr val="FFFFFF"/>
                </a:solidFill>
              </a:rPr>
            </a:br>
            <a:r>
              <a:rPr lang="en-FI" sz="3400">
                <a:solidFill>
                  <a:srgbClr val="FFFFFF"/>
                </a:solidFill>
              </a:rPr>
              <a:t>Kaksisuuntainen ja yksisuuntainen kommunikaatio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551BC-2EC2-40E1-7CBA-D1D679993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FI" dirty="0"/>
          </a:p>
          <a:p>
            <a:endParaRPr lang="en-FI" dirty="0"/>
          </a:p>
          <a:p>
            <a:r>
              <a:rPr lang="en-FI" dirty="0"/>
              <a:t>Kaksisuuntainen kommunikaatio on keskustelua, neuvottelua ja sopimista, yksisuuntainen kommunikaatio vallankäyttöä</a:t>
            </a:r>
          </a:p>
          <a:p>
            <a:r>
              <a:rPr lang="en-FI" dirty="0"/>
              <a:t>Kaksisuuntaisessa kommunikaatiossa asetan toisen osapuolen samaan asemaan kuin itseni: voimme molemmat yhtäläisesti kertoa näkemyksistämme ja kokemuksistamme ja annamme toiselle tilaisuuden tulla kuulluksi</a:t>
            </a:r>
          </a:p>
        </p:txBody>
      </p:sp>
    </p:spTree>
    <p:extLst>
      <p:ext uri="{BB962C8B-B14F-4D97-AF65-F5344CB8AC3E}">
        <p14:creationId xmlns:p14="http://schemas.microsoft.com/office/powerpoint/2010/main" val="217547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441</Words>
  <Application>Microsoft Office PowerPoint</Application>
  <PresentationFormat>Laajakuva</PresentationFormat>
  <Paragraphs>58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Kommunikaatio  tulevaisuuden perustana</vt:lpstr>
      <vt:lpstr>Kommunikaatio on informaation, näkemysten ja kokemusten välittämistä subjektien kesken erilaisin keinoin. </vt:lpstr>
      <vt:lpstr>Kommunikaation vallankumous  v. 2000 -&gt; </vt:lpstr>
      <vt:lpstr>Kommunikaatio on siirtynyt  lyhyessä ajassa viranomaisvalvonnasta omavalvontaan.</vt:lpstr>
      <vt:lpstr>Ja samaan aikaan…</vt:lpstr>
      <vt:lpstr>  Ihmisten maailma rakentuu kommunikaatiossa </vt:lpstr>
      <vt:lpstr> Minuus yhteisen todellisuuden perusyksikkönä</vt:lpstr>
      <vt:lpstr>Olennaista:  minän ja toisen suhde</vt:lpstr>
      <vt:lpstr> Kaksisuuntainen ja yksisuuntainen kommunikaatio</vt:lpstr>
      <vt:lpstr>Onko robotilla tietoisuus?</vt:lpstr>
      <vt:lpstr>Miten erotamme väärän aidosta?</vt:lpstr>
      <vt:lpstr> Sivilisaation seuraava vaihe:  kaksisuuntaisen kommunikaation aikakausi</vt:lpstr>
      <vt:lpstr>PowerPoint-esitys</vt:lpstr>
      <vt:lpstr>Ahdistus puolittuu jakamalla.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Kommunikaatio ihmisyyden perustana</dc:title>
  <dc:creator>Pekka Sauri</dc:creator>
  <cp:lastModifiedBy>Janne Gustafsson</cp:lastModifiedBy>
  <cp:revision>12</cp:revision>
  <dcterms:created xsi:type="dcterms:W3CDTF">2024-01-17T18:21:32Z</dcterms:created>
  <dcterms:modified xsi:type="dcterms:W3CDTF">2024-02-22T19:20:06Z</dcterms:modified>
</cp:coreProperties>
</file>